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6" r:id="rId6"/>
    <p:sldId id="268" r:id="rId7"/>
    <p:sldId id="264" r:id="rId8"/>
    <p:sldId id="262" r:id="rId9"/>
    <p:sldId id="260" r:id="rId10"/>
    <p:sldId id="261" r:id="rId11"/>
    <p:sldId id="25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74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57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59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493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00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1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02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353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373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69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F0514-2211-423B-BA84-D01615C0FFE1}" type="datetimeFigureOut">
              <a:rPr lang="zh-CN" altLang="en-US" smtClean="0"/>
              <a:t>2018/4/17/Tuesday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E2DC-F90A-4A34-AFBD-22EFAAD6B8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6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iuzhoahua@sdu.edu.cn" TargetMode="External"/><Relationship Id="rId2" Type="http://schemas.openxmlformats.org/officeDocument/2006/relationships/hyperlink" Target="http://www.aec.sdu.edu.cn/&#65289;/&#36164;&#26009;&#19979;&#36733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470834" cy="2387600"/>
          </a:xfrm>
        </p:spPr>
        <p:txBody>
          <a:bodyPr/>
          <a:lstStyle/>
          <a:p>
            <a:r>
              <a:rPr lang="zh-CN" altLang="en-US" dirty="0"/>
              <a:t>动物</a:t>
            </a:r>
            <a:r>
              <a:rPr lang="zh-CN" altLang="en-US" dirty="0" smtClean="0"/>
              <a:t>实验室准入证体系培训调查问卷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45734"/>
            <a:ext cx="9144000" cy="1512065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实验动物中心</a:t>
            </a:r>
            <a:endParaRPr lang="en-US" altLang="zh-CN" sz="3200" dirty="0" smtClean="0"/>
          </a:p>
          <a:p>
            <a:r>
              <a:rPr lang="zh-CN" altLang="en-US" sz="3200" dirty="0"/>
              <a:t>刘兆</a:t>
            </a:r>
            <a:r>
              <a:rPr lang="zh-CN" altLang="en-US" sz="3200" dirty="0" smtClean="0"/>
              <a:t>华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调查问卷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您的实验预计使用的动物级别和动物设施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基础动物：饲养于开放系统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清洁级动物：饲养于半屏障系统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SPF</a:t>
            </a:r>
            <a:r>
              <a:rPr lang="zh-CN" altLang="en-US" dirty="0" smtClean="0"/>
              <a:t>级动物（无特定病原体动物）：饲养于屏障系统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无菌动物和悉生动物：饲养于隔离系统</a:t>
            </a:r>
            <a:endParaRPr lang="en-US" altLang="zh-CN" dirty="0"/>
          </a:p>
          <a:p>
            <a:pPr lvl="1"/>
            <a:r>
              <a:rPr lang="zh-CN" altLang="en-US" dirty="0"/>
              <a:t>其他（可填写） </a:t>
            </a:r>
            <a:r>
              <a:rPr lang="en-US" altLang="zh-CN" dirty="0" smtClean="0"/>
              <a:t>_________________________________</a:t>
            </a:r>
          </a:p>
          <a:p>
            <a:r>
              <a:rPr lang="zh-CN" altLang="en-US" dirty="0" smtClean="0"/>
              <a:t>你实验动物中心的期盼和</a:t>
            </a:r>
            <a:r>
              <a:rPr lang="zh-CN" altLang="en-US" dirty="0"/>
              <a:t>建议（可填写） 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________________________________</a:t>
            </a:r>
          </a:p>
          <a:p>
            <a:pPr lvl="1"/>
            <a:r>
              <a:rPr lang="en-US" altLang="zh-CN" dirty="0" smtClean="0"/>
              <a:t>________________________________</a:t>
            </a:r>
          </a:p>
          <a:p>
            <a:pPr lvl="1"/>
            <a:r>
              <a:rPr lang="en-US" altLang="zh-CN" dirty="0" smtClean="0"/>
              <a:t>________________________________</a:t>
            </a:r>
          </a:p>
          <a:p>
            <a:pPr lvl="1"/>
            <a:r>
              <a:rPr lang="en-US" altLang="zh-CN" dirty="0" smtClean="0"/>
              <a:t>________________________________</a:t>
            </a:r>
          </a:p>
          <a:p>
            <a:pPr lvl="1"/>
            <a:r>
              <a:rPr lang="en-US" altLang="zh-CN" dirty="0" smtClean="0"/>
              <a:t>________________________________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8915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请将信息反馈至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目的：</a:t>
            </a:r>
            <a:r>
              <a:rPr lang="zh-CN" altLang="zh-CN" dirty="0" smtClean="0"/>
              <a:t>提高</a:t>
            </a:r>
            <a:r>
              <a:rPr lang="zh-CN" altLang="zh-CN" dirty="0"/>
              <a:t>动物实验质量，助力教学科研</a:t>
            </a:r>
            <a:r>
              <a:rPr lang="zh-CN" altLang="zh-CN" dirty="0" smtClean="0"/>
              <a:t>发展</a:t>
            </a:r>
            <a:endParaRPr lang="en-US" altLang="zh-CN" dirty="0" smtClean="0"/>
          </a:p>
          <a:p>
            <a:r>
              <a:rPr lang="zh-CN" altLang="en-US" b="1" dirty="0" smtClean="0"/>
              <a:t>方式：</a:t>
            </a:r>
            <a:r>
              <a:rPr lang="zh-CN" altLang="zh-CN" b="1" dirty="0" smtClean="0"/>
              <a:t>针对</a:t>
            </a:r>
            <a:r>
              <a:rPr lang="zh-CN" altLang="en-US" b="1" dirty="0" smtClean="0"/>
              <a:t>科研面临的动物实验</a:t>
            </a:r>
            <a:r>
              <a:rPr lang="zh-CN" altLang="zh-CN" b="1" dirty="0" smtClean="0"/>
              <a:t>问题</a:t>
            </a:r>
            <a:r>
              <a:rPr lang="zh-CN" altLang="zh-CN" b="1" dirty="0"/>
              <a:t>和</a:t>
            </a:r>
            <a:r>
              <a:rPr lang="zh-CN" altLang="zh-CN" b="1" dirty="0" smtClean="0"/>
              <a:t>薄弱环节</a:t>
            </a:r>
            <a:r>
              <a:rPr lang="zh-CN" altLang="en-US" b="1" dirty="0" smtClean="0"/>
              <a:t>开展培训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zh-CN" altLang="en-US" dirty="0" smtClean="0"/>
              <a:t>明确您的需求信息，并反馈给我，以便改善我们的服务能力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问卷下载地址：实验</a:t>
            </a:r>
            <a:r>
              <a:rPr lang="zh-CN" altLang="en-US" dirty="0"/>
              <a:t>动物</a:t>
            </a:r>
            <a:r>
              <a:rPr lang="zh-CN" altLang="en-US" dirty="0" smtClean="0"/>
              <a:t>中心（</a:t>
            </a:r>
            <a:r>
              <a:rPr lang="en-US" altLang="zh-CN" dirty="0">
                <a:hlinkClick r:id="rId2"/>
              </a:rPr>
              <a:t>http://www.aec.sdu.edu.cn/</a:t>
            </a:r>
            <a:r>
              <a:rPr lang="zh-CN" altLang="en-US" dirty="0">
                <a:hlinkClick r:id="rId2"/>
              </a:rPr>
              <a:t>）</a:t>
            </a:r>
            <a:r>
              <a:rPr lang="en-US" altLang="zh-CN" dirty="0">
                <a:hlinkClick r:id="rId2"/>
              </a:rPr>
              <a:t>/</a:t>
            </a:r>
            <a:r>
              <a:rPr lang="zh-CN" altLang="en-US" dirty="0">
                <a:hlinkClick r:id="rId2"/>
              </a:rPr>
              <a:t>资料</a:t>
            </a:r>
            <a:r>
              <a:rPr lang="zh-CN" altLang="en-US" dirty="0" smtClean="0">
                <a:hlinkClick r:id="rId2"/>
              </a:rPr>
              <a:t>下载</a:t>
            </a:r>
            <a:r>
              <a:rPr lang="zh-CN" altLang="en-US" dirty="0" smtClean="0"/>
              <a:t>  </a:t>
            </a:r>
            <a:endParaRPr lang="zh-CN" altLang="en-US" dirty="0"/>
          </a:p>
          <a:p>
            <a:pPr lvl="1"/>
            <a:r>
              <a:rPr lang="zh-CN" altLang="en-US" dirty="0">
                <a:hlinkClick r:id="rId3"/>
              </a:rPr>
              <a:t>邮箱</a:t>
            </a:r>
            <a:r>
              <a:rPr lang="zh-CN" altLang="en-US" dirty="0" smtClean="0">
                <a:hlinkClick r:id="rId3"/>
              </a:rPr>
              <a:t>：</a:t>
            </a:r>
            <a:r>
              <a:rPr lang="en-US" altLang="zh-CN" dirty="0" smtClean="0"/>
              <a:t>597835342@qq.com</a:t>
            </a:r>
            <a:endParaRPr lang="en-US" altLang="zh-CN" dirty="0"/>
          </a:p>
          <a:p>
            <a:pPr lvl="1"/>
            <a:r>
              <a:rPr lang="zh-CN" altLang="en-US" dirty="0" smtClean="0"/>
              <a:t>电话：</a:t>
            </a:r>
            <a:r>
              <a:rPr lang="en-US" altLang="zh-CN" dirty="0" smtClean="0"/>
              <a:t>88382186</a:t>
            </a:r>
          </a:p>
          <a:p>
            <a:pPr lvl="1"/>
            <a:r>
              <a:rPr lang="zh-CN" altLang="en-US" dirty="0" smtClean="0"/>
              <a:t>手机：</a:t>
            </a:r>
            <a:r>
              <a:rPr lang="en-US" altLang="zh-CN" dirty="0" smtClean="0"/>
              <a:t>15628878390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8158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后续培训计划和内容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培训</a:t>
            </a:r>
            <a:r>
              <a:rPr lang="zh-CN" altLang="en-US" dirty="0" smtClean="0"/>
              <a:t>背景：</a:t>
            </a:r>
            <a:r>
              <a:rPr lang="zh-CN" altLang="en-US" dirty="0" smtClean="0"/>
              <a:t>实验</a:t>
            </a:r>
            <a:r>
              <a:rPr lang="zh-CN" altLang="en-US" dirty="0" smtClean="0"/>
              <a:t>动物</a:t>
            </a:r>
            <a:r>
              <a:rPr lang="zh-CN" altLang="en-US" dirty="0" smtClean="0"/>
              <a:t>中心的所有实验室均将按准入制管理</a:t>
            </a:r>
            <a:endParaRPr lang="en-US" altLang="zh-CN" dirty="0" smtClean="0"/>
          </a:p>
          <a:p>
            <a:pPr lvl="0"/>
            <a:r>
              <a:rPr lang="zh-CN" altLang="en-US" dirty="0" smtClean="0"/>
              <a:t>培训</a:t>
            </a:r>
            <a:r>
              <a:rPr lang="zh-CN" altLang="en-US" dirty="0" smtClean="0"/>
              <a:t>计划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定期、定时、免费。</a:t>
            </a:r>
            <a:r>
              <a:rPr lang="en-US" altLang="zh-CN" dirty="0" smtClean="0"/>
              <a:t>2</a:t>
            </a:r>
            <a:r>
              <a:rPr lang="zh-CN" altLang="en-US" dirty="0" smtClean="0"/>
              <a:t>次</a:t>
            </a:r>
            <a:r>
              <a:rPr lang="en-US" altLang="zh-CN" dirty="0" smtClean="0"/>
              <a:t>/</a:t>
            </a:r>
            <a:r>
              <a:rPr lang="zh-CN" altLang="en-US" dirty="0" smtClean="0"/>
              <a:t>学期；时间晚上：</a:t>
            </a:r>
            <a:r>
              <a:rPr lang="en-US" altLang="zh-CN" dirty="0" smtClean="0"/>
              <a:t>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30-8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30 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zh-CN" altLang="en-US" dirty="0" smtClean="0"/>
              <a:t>培训内容</a:t>
            </a:r>
            <a:endParaRPr lang="en-US" altLang="zh-CN" dirty="0" smtClean="0"/>
          </a:p>
          <a:p>
            <a:pPr lvl="1"/>
            <a:r>
              <a:rPr lang="zh-CN" altLang="zh-CN" dirty="0" smtClean="0"/>
              <a:t>动物</a:t>
            </a:r>
            <a:r>
              <a:rPr lang="zh-CN" altLang="zh-CN" dirty="0"/>
              <a:t>疾病模型和动物</a:t>
            </a:r>
            <a:r>
              <a:rPr lang="zh-CN" altLang="zh-CN" dirty="0" smtClean="0"/>
              <a:t>实验室</a:t>
            </a:r>
            <a:r>
              <a:rPr lang="zh-CN" altLang="en-US" dirty="0" smtClean="0"/>
              <a:t>生物</a:t>
            </a:r>
            <a:r>
              <a:rPr lang="zh-CN" altLang="zh-CN" dirty="0" smtClean="0"/>
              <a:t>安全（</a:t>
            </a:r>
            <a:r>
              <a:rPr lang="en-US" altLang="zh-CN" dirty="0"/>
              <a:t>2</a:t>
            </a:r>
            <a:r>
              <a:rPr lang="zh-CN" altLang="zh-CN" dirty="0"/>
              <a:t>学时</a:t>
            </a:r>
            <a:r>
              <a:rPr lang="zh-CN" altLang="zh-CN" dirty="0" smtClean="0"/>
              <a:t>）</a:t>
            </a:r>
            <a:endParaRPr lang="zh-CN" altLang="zh-CN" dirty="0"/>
          </a:p>
          <a:p>
            <a:pPr lvl="1"/>
            <a:r>
              <a:rPr lang="zh-CN" altLang="zh-CN" dirty="0"/>
              <a:t>常用动物实验技术（</a:t>
            </a:r>
            <a:r>
              <a:rPr lang="en-US" altLang="zh-CN" dirty="0"/>
              <a:t>2</a:t>
            </a:r>
            <a:r>
              <a:rPr lang="zh-CN" altLang="zh-CN" dirty="0"/>
              <a:t>学时</a:t>
            </a:r>
            <a:r>
              <a:rPr lang="zh-CN" altLang="zh-CN" dirty="0" smtClean="0"/>
              <a:t>）</a:t>
            </a:r>
            <a:endParaRPr lang="zh-CN" altLang="zh-CN" dirty="0"/>
          </a:p>
          <a:p>
            <a:pPr lvl="1"/>
            <a:r>
              <a:rPr lang="zh-CN" altLang="zh-CN" dirty="0"/>
              <a:t>实验动物病理学检查</a:t>
            </a:r>
            <a:r>
              <a:rPr lang="en-US" altLang="zh-CN" dirty="0"/>
              <a:t>(2</a:t>
            </a:r>
            <a:r>
              <a:rPr lang="zh-CN" altLang="zh-CN" dirty="0"/>
              <a:t>学时</a:t>
            </a:r>
            <a:r>
              <a:rPr lang="en-US" altLang="zh-CN" dirty="0" smtClean="0"/>
              <a:t>)</a:t>
            </a:r>
            <a:endParaRPr lang="zh-CN" altLang="zh-CN" dirty="0"/>
          </a:p>
          <a:p>
            <a:pPr lvl="1"/>
            <a:r>
              <a:rPr lang="zh-CN" altLang="zh-CN" dirty="0"/>
              <a:t>实验动物和动物实验最新研究进展</a:t>
            </a:r>
            <a:r>
              <a:rPr lang="zh-CN" altLang="zh-CN" dirty="0" smtClean="0"/>
              <a:t>（</a:t>
            </a:r>
            <a:r>
              <a:rPr lang="en-US" altLang="zh-CN" dirty="0" smtClean="0"/>
              <a:t>4</a:t>
            </a:r>
            <a:r>
              <a:rPr lang="zh-CN" altLang="zh-CN" dirty="0"/>
              <a:t>学时</a:t>
            </a:r>
            <a:r>
              <a:rPr lang="zh-CN" altLang="zh-CN" dirty="0" smtClean="0"/>
              <a:t>）邀请外部专家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5277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调查问卷</a:t>
            </a:r>
            <a:r>
              <a:rPr lang="en-US" altLang="zh-CN" dirty="0" smtClean="0"/>
              <a:t>(</a:t>
            </a:r>
            <a:r>
              <a:rPr lang="zh-CN" altLang="en-US" dirty="0" smtClean="0">
                <a:solidFill>
                  <a:srgbClr val="FF0000"/>
                </a:solidFill>
              </a:rPr>
              <a:t>请将答案标红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您对实验动物相关基础知识的熟悉程度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掌握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熟悉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了解</a:t>
            </a:r>
            <a:endParaRPr lang="en-US" altLang="zh-CN" dirty="0" smtClean="0"/>
          </a:p>
          <a:p>
            <a:pPr lvl="1"/>
            <a:r>
              <a:rPr lang="zh-CN" altLang="en-US" dirty="0"/>
              <a:t>不</a:t>
            </a:r>
            <a:r>
              <a:rPr lang="zh-CN" altLang="en-US" dirty="0" smtClean="0"/>
              <a:t>了解</a:t>
            </a:r>
            <a:endParaRPr lang="en-US" altLang="zh-CN" dirty="0" smtClean="0"/>
          </a:p>
          <a:p>
            <a:r>
              <a:rPr lang="zh-CN" altLang="en-US" dirty="0" smtClean="0"/>
              <a:t>您对动物实验相关基础知识的熟悉程度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掌握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熟悉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了解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不了解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68968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调查问卷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您是否接受过动物实验伦理学教育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接受过，深入了解</a:t>
            </a:r>
            <a:endParaRPr lang="en-US" altLang="zh-CN" dirty="0" smtClean="0"/>
          </a:p>
          <a:p>
            <a:pPr lvl="1"/>
            <a:r>
              <a:rPr lang="zh-CN" altLang="en-US" dirty="0"/>
              <a:t>接受</a:t>
            </a:r>
            <a:r>
              <a:rPr lang="zh-CN" altLang="en-US" dirty="0" smtClean="0"/>
              <a:t>过，但不深入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没有接受过</a:t>
            </a:r>
            <a:endParaRPr lang="en-US" altLang="zh-CN" dirty="0" smtClean="0"/>
          </a:p>
          <a:p>
            <a:r>
              <a:rPr lang="zh-CN" altLang="en-US" dirty="0" smtClean="0"/>
              <a:t>您对动物福利持什么态度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赞同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反对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无所谓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59663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调查问卷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您是否清楚我国实验动物保护相关法规的具体内容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清楚知道</a:t>
            </a:r>
            <a:endParaRPr lang="en-US" altLang="zh-CN" dirty="0" smtClean="0"/>
          </a:p>
          <a:p>
            <a:pPr lvl="1"/>
            <a:r>
              <a:rPr lang="zh-CN" altLang="en-US" dirty="0"/>
              <a:t>稍有了解</a:t>
            </a:r>
            <a:endParaRPr lang="en-US" altLang="zh-CN" dirty="0" smtClean="0"/>
          </a:p>
          <a:p>
            <a:pPr lvl="1"/>
            <a:r>
              <a:rPr lang="zh-CN" altLang="en-US" dirty="0"/>
              <a:t>听说</a:t>
            </a:r>
            <a:r>
              <a:rPr lang="zh-CN" altLang="en-US" dirty="0" smtClean="0"/>
              <a:t>过但不清楚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没有听说过且不清楚</a:t>
            </a:r>
            <a:endParaRPr lang="en-US" altLang="zh-CN" dirty="0" smtClean="0"/>
          </a:p>
          <a:p>
            <a:r>
              <a:rPr lang="zh-CN" altLang="en-US" dirty="0" smtClean="0"/>
              <a:t>实验开始前，你是否清楚动物实验的具体操作步骤</a:t>
            </a:r>
            <a:endParaRPr lang="en-US" altLang="zh-CN" dirty="0" smtClean="0"/>
          </a:p>
          <a:p>
            <a:pPr lvl="1"/>
            <a:r>
              <a:rPr lang="zh-CN" altLang="en-US" dirty="0"/>
              <a:t>非常</a:t>
            </a:r>
            <a:r>
              <a:rPr lang="zh-CN" altLang="en-US" dirty="0" smtClean="0"/>
              <a:t>熟悉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熟悉</a:t>
            </a:r>
            <a:endParaRPr lang="en-US" altLang="zh-CN" dirty="0" smtClean="0"/>
          </a:p>
          <a:p>
            <a:pPr lvl="1"/>
            <a:r>
              <a:rPr lang="zh-CN" altLang="en-US" dirty="0"/>
              <a:t>稍微</a:t>
            </a:r>
            <a:r>
              <a:rPr lang="zh-CN" altLang="en-US" dirty="0" smtClean="0"/>
              <a:t>熟悉，然后一边做，一边熟悉</a:t>
            </a:r>
            <a:endParaRPr lang="en-US" altLang="zh-CN" dirty="0" smtClean="0"/>
          </a:p>
          <a:p>
            <a:pPr lvl="1"/>
            <a:r>
              <a:rPr lang="zh-CN" altLang="en-US" dirty="0"/>
              <a:t>不</a:t>
            </a:r>
            <a:r>
              <a:rPr lang="zh-CN" altLang="en-US" dirty="0" smtClean="0"/>
              <a:t>熟悉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3653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调查问卷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你</a:t>
            </a:r>
            <a:r>
              <a:rPr lang="zh-CN" altLang="en-US" dirty="0" smtClean="0"/>
              <a:t>认为你的情绪是否会影响动物实验结果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会，影响很大</a:t>
            </a:r>
            <a:endParaRPr lang="en-US" altLang="zh-CN" dirty="0" smtClean="0"/>
          </a:p>
          <a:p>
            <a:pPr lvl="1"/>
            <a:r>
              <a:rPr lang="zh-CN" altLang="en-US" dirty="0"/>
              <a:t>会</a:t>
            </a:r>
            <a:r>
              <a:rPr lang="zh-CN" altLang="en-US" dirty="0" smtClean="0"/>
              <a:t>，影响轻微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完全不会</a:t>
            </a:r>
            <a:endParaRPr lang="en-US" altLang="zh-CN" dirty="0"/>
          </a:p>
          <a:p>
            <a:r>
              <a:rPr lang="zh-CN" altLang="en-US" dirty="0" smtClean="0"/>
              <a:t>你是否知道动物安乐死的概念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知道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不知道</a:t>
            </a:r>
            <a:endParaRPr lang="en-US" altLang="zh-CN" dirty="0" smtClean="0"/>
          </a:p>
          <a:p>
            <a:r>
              <a:rPr lang="zh-CN" altLang="en-US" dirty="0"/>
              <a:t>实验过程</a:t>
            </a:r>
            <a:r>
              <a:rPr lang="zh-CN" altLang="en-US" dirty="0" smtClean="0"/>
              <a:t>中，如何对待动物反抗</a:t>
            </a:r>
            <a:endParaRPr lang="en-US" altLang="zh-CN" dirty="0" smtClean="0"/>
          </a:p>
          <a:p>
            <a:pPr lvl="1"/>
            <a:r>
              <a:rPr lang="zh-CN" altLang="en-US" dirty="0"/>
              <a:t>强制</a:t>
            </a:r>
            <a:r>
              <a:rPr lang="zh-CN" altLang="en-US" dirty="0" smtClean="0"/>
              <a:t>实验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麻醉后实验</a:t>
            </a:r>
            <a:endParaRPr lang="en-US" altLang="zh-CN" dirty="0" smtClean="0"/>
          </a:p>
          <a:p>
            <a:pPr lvl="1"/>
            <a:r>
              <a:rPr lang="zh-CN" altLang="en-US" dirty="0"/>
              <a:t>安抚</a:t>
            </a:r>
            <a:r>
              <a:rPr lang="zh-CN" altLang="en-US" dirty="0" smtClean="0"/>
              <a:t>后实验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3741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调查问卷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您最迫切需要了解的动物实验知识（可多选）</a:t>
            </a:r>
            <a:endParaRPr lang="en-US" altLang="zh-CN" dirty="0" smtClean="0"/>
          </a:p>
          <a:p>
            <a:pPr lvl="1"/>
            <a:r>
              <a:rPr lang="zh-CN" altLang="en-US" dirty="0"/>
              <a:t>动物</a:t>
            </a:r>
            <a:r>
              <a:rPr lang="zh-CN" altLang="en-US" dirty="0" smtClean="0"/>
              <a:t>实验设计和实验动物选择</a:t>
            </a:r>
            <a:endParaRPr lang="en-US" altLang="zh-CN" dirty="0" smtClean="0"/>
          </a:p>
          <a:p>
            <a:pPr lvl="1"/>
            <a:r>
              <a:rPr lang="zh-CN" altLang="en-US" dirty="0"/>
              <a:t>实验</a:t>
            </a:r>
            <a:r>
              <a:rPr lang="zh-CN" altLang="en-US" dirty="0" smtClean="0"/>
              <a:t>动物饲养管理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动物疾病模型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新药的药理理学和毒理学研究</a:t>
            </a:r>
            <a:endParaRPr lang="en-US" altLang="zh-CN" dirty="0" smtClean="0"/>
          </a:p>
          <a:p>
            <a:pPr lvl="1"/>
            <a:r>
              <a:rPr lang="zh-CN" altLang="en-US" dirty="0"/>
              <a:t>动物</a:t>
            </a:r>
            <a:r>
              <a:rPr lang="zh-CN" altLang="en-US" dirty="0" smtClean="0"/>
              <a:t>实验的安全管理</a:t>
            </a:r>
            <a:endParaRPr lang="en-US" altLang="zh-CN" dirty="0" smtClean="0"/>
          </a:p>
          <a:p>
            <a:pPr lvl="1"/>
            <a:r>
              <a:rPr lang="zh-CN" altLang="en-US" dirty="0"/>
              <a:t>动物</a:t>
            </a:r>
            <a:r>
              <a:rPr lang="zh-CN" altLang="en-US" dirty="0" smtClean="0"/>
              <a:t>基因工程模型</a:t>
            </a:r>
            <a:endParaRPr lang="en-US" altLang="zh-CN" dirty="0" smtClean="0"/>
          </a:p>
          <a:p>
            <a:pPr lvl="1"/>
            <a:r>
              <a:rPr lang="zh-CN" altLang="en-US" dirty="0"/>
              <a:t>实验</a:t>
            </a:r>
            <a:r>
              <a:rPr lang="zh-CN" altLang="en-US" dirty="0" smtClean="0"/>
              <a:t>动物病理学检查</a:t>
            </a:r>
            <a:endParaRPr lang="en-US" altLang="zh-CN" dirty="0" smtClean="0"/>
          </a:p>
          <a:p>
            <a:pPr lvl="1"/>
            <a:r>
              <a:rPr lang="zh-CN" altLang="en-US" dirty="0"/>
              <a:t>其他（可填写） </a:t>
            </a:r>
            <a:r>
              <a:rPr lang="en-US" altLang="zh-CN" dirty="0" smtClean="0"/>
              <a:t>_________________________________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9243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调查问卷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您近期（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月内）是否有开展动物实验的计划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无</a:t>
            </a:r>
            <a:endParaRPr lang="en-US" altLang="zh-CN" dirty="0" smtClean="0"/>
          </a:p>
          <a:p>
            <a:r>
              <a:rPr lang="zh-CN" altLang="en-US" dirty="0" smtClean="0"/>
              <a:t>如有计划开展，您的动物实验类型属于下列哪类研究</a:t>
            </a:r>
            <a:endParaRPr lang="en-US" altLang="zh-CN" dirty="0"/>
          </a:p>
          <a:p>
            <a:pPr lvl="1"/>
            <a:r>
              <a:rPr lang="zh-CN" altLang="en-US" dirty="0" smtClean="0"/>
              <a:t>比较医学（利用实验动物及其疾病模型探索人类疾病的机制和治疗）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药理学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毒理学</a:t>
            </a:r>
            <a:endParaRPr lang="en-US" altLang="zh-CN" dirty="0" smtClean="0"/>
          </a:p>
          <a:p>
            <a:pPr lvl="1"/>
            <a:r>
              <a:rPr lang="zh-CN" altLang="en-US" dirty="0"/>
              <a:t>动物</a:t>
            </a:r>
            <a:r>
              <a:rPr lang="zh-CN" altLang="en-US" dirty="0" smtClean="0"/>
              <a:t>医学和动物生理学</a:t>
            </a:r>
            <a:endParaRPr lang="en-US" altLang="zh-CN" dirty="0" smtClean="0"/>
          </a:p>
          <a:p>
            <a:pPr lvl="1"/>
            <a:r>
              <a:rPr lang="zh-CN" altLang="en-US" dirty="0"/>
              <a:t>实验动物</a:t>
            </a:r>
            <a:r>
              <a:rPr lang="zh-CN" altLang="en-US" dirty="0" smtClean="0"/>
              <a:t>繁育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其他（</a:t>
            </a:r>
            <a:r>
              <a:rPr lang="zh-CN" altLang="en-US" dirty="0"/>
              <a:t>可填写） </a:t>
            </a:r>
            <a:r>
              <a:rPr lang="en-US" altLang="zh-CN" dirty="0" smtClean="0"/>
              <a:t>_________________________________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886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调查问卷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您预计使用的动物种属是（可多选）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大鼠</a:t>
            </a:r>
            <a:endParaRPr lang="en-US" altLang="zh-CN" dirty="0" smtClean="0"/>
          </a:p>
          <a:p>
            <a:pPr lvl="1"/>
            <a:r>
              <a:rPr lang="zh-CN" altLang="en-US" dirty="0"/>
              <a:t>小</a:t>
            </a:r>
            <a:r>
              <a:rPr lang="zh-CN" altLang="en-US" dirty="0" smtClean="0"/>
              <a:t>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豚鼠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家兔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豚鼠</a:t>
            </a:r>
            <a:endParaRPr lang="en-US" altLang="zh-CN" dirty="0" smtClean="0"/>
          </a:p>
          <a:p>
            <a:pPr lvl="1"/>
            <a:r>
              <a:rPr lang="zh-CN" altLang="en-US" dirty="0"/>
              <a:t>犬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其他（可填写）</a:t>
            </a:r>
            <a:r>
              <a:rPr lang="en-US" altLang="zh-CN" dirty="0" smtClean="0"/>
              <a:t>_________________________________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649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6">
      <a:majorFont>
        <a:latin typeface="Times New Roman"/>
        <a:ea typeface="隶书"/>
        <a:cs typeface=""/>
      </a:majorFont>
      <a:minorFont>
        <a:latin typeface="Times New Roman"/>
        <a:ea typeface="隶书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570</Words>
  <Application>Microsoft Office PowerPoint</Application>
  <PresentationFormat>宽屏</PresentationFormat>
  <Paragraphs>107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隶书</vt:lpstr>
      <vt:lpstr>Arial</vt:lpstr>
      <vt:lpstr>Times New Roman</vt:lpstr>
      <vt:lpstr>Office 主题</vt:lpstr>
      <vt:lpstr>动物实验室准入证体系培训调查问卷</vt:lpstr>
      <vt:lpstr>后续培训计划和内容</vt:lpstr>
      <vt:lpstr>调查问卷(请将答案标红）</vt:lpstr>
      <vt:lpstr>调查问卷</vt:lpstr>
      <vt:lpstr>调查问卷</vt:lpstr>
      <vt:lpstr>调查问卷</vt:lpstr>
      <vt:lpstr>调查问卷</vt:lpstr>
      <vt:lpstr>调查问卷</vt:lpstr>
      <vt:lpstr>调查问卷</vt:lpstr>
      <vt:lpstr>调查问卷</vt:lpstr>
      <vt:lpstr>请将信息反馈至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动物实验室准入证体系培训调查问卷</dc:title>
  <dc:creator>dreamsummit</dc:creator>
  <cp:lastModifiedBy>dreamsummit</cp:lastModifiedBy>
  <cp:revision>48</cp:revision>
  <dcterms:created xsi:type="dcterms:W3CDTF">2018-04-16T04:17:18Z</dcterms:created>
  <dcterms:modified xsi:type="dcterms:W3CDTF">2018-04-17T02:44:33Z</dcterms:modified>
</cp:coreProperties>
</file>